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99" r:id="rId2"/>
    <p:sldId id="257" r:id="rId3"/>
    <p:sldId id="260" r:id="rId4"/>
    <p:sldId id="261" r:id="rId5"/>
    <p:sldId id="262" r:id="rId6"/>
    <p:sldId id="264" r:id="rId7"/>
    <p:sldId id="294" r:id="rId8"/>
    <p:sldId id="288" r:id="rId9"/>
    <p:sldId id="290" r:id="rId10"/>
    <p:sldId id="266" r:id="rId11"/>
    <p:sldId id="267" r:id="rId12"/>
    <p:sldId id="268" r:id="rId13"/>
    <p:sldId id="293" r:id="rId14"/>
    <p:sldId id="298" r:id="rId15"/>
    <p:sldId id="270" r:id="rId16"/>
    <p:sldId id="271" r:id="rId17"/>
    <p:sldId id="273" r:id="rId18"/>
    <p:sldId id="291" r:id="rId19"/>
    <p:sldId id="272" r:id="rId20"/>
    <p:sldId id="295" r:id="rId21"/>
    <p:sldId id="296" r:id="rId22"/>
    <p:sldId id="278" r:id="rId23"/>
    <p:sldId id="279" r:id="rId24"/>
    <p:sldId id="292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2/7/2024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Ознакомление дошкольников</a:t>
            </a: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звукобуквенным</a:t>
            </a: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составом слова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Выполнил:  учитель – логопед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Минигулова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Н.В.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«Немые звуки»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«Фотография звука»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"Припоминание слов на заданный звук" (гласный звук должен быть под ударением - окна, но не окно, ослик, но не осёл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«Разложи картинки»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порядок работы над гласными звуками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Выделение данного звука среди других звуков 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у, и,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а, 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 (с показом артикуляции, позднее без показа);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Выделение данного звука из ряда слогов (оп,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от,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Выделение данного звука среди слов (ослик,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автобус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урок);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Выделение слов из текста на заданный звук.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(Аля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 Аликом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гуляли в саду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астры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собирали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Позиция звука в слове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ДОМ\Desktop\hello_html_m6d57fe59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40176"/>
            <a:ext cx="3816424" cy="2724927"/>
          </a:xfrm>
          <a:prstGeom prst="rect">
            <a:avLst/>
          </a:prstGeom>
          <a:noFill/>
        </p:spPr>
      </p:pic>
      <p:pic>
        <p:nvPicPr>
          <p:cNvPr id="1027" name="Picture 3" descr="C:\Users\ДОМ\Desktop\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929198"/>
            <a:ext cx="8809324" cy="16028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76470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Знакомство с согласными звуками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30534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Согласные звуки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Мягкий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звук –«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ласковый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твердый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–«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строгий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определения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звонкости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глухости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согласного, используем прием с горлышком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ушками.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горлышко звенит,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Значит звонкий звук бежит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r>
              <a:rPr lang="ru-RU" sz="2400" b="1" u="sng" dirty="0" smtClean="0">
                <a:solidFill>
                  <a:srgbClr val="FF0000"/>
                </a:solidFill>
              </a:rPr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3816424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Звуки                              Буквы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5822959" y="1606537"/>
            <a:ext cx="1000132" cy="501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608117" y="1606537"/>
            <a:ext cx="857256" cy="501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1" name="Picture 1" descr="C:\Users\валера\Desktop\родители\жэ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285992"/>
            <a:ext cx="1857388" cy="1928826"/>
          </a:xfrm>
          <a:prstGeom prst="rect">
            <a:avLst/>
          </a:prstGeom>
          <a:noFill/>
        </p:spPr>
      </p:pic>
      <p:cxnSp>
        <p:nvCxnSpPr>
          <p:cNvPr id="17" name="Прямая со стрелкой 16"/>
          <p:cNvCxnSpPr/>
          <p:nvPr/>
        </p:nvCxnSpPr>
        <p:spPr>
          <a:xfrm rot="16200000" flipH="1">
            <a:off x="2285984" y="1643050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6500826" y="1643050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2" name="Picture 2" descr="C:\Users\валера\Desktop\родители\м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2143116"/>
            <a:ext cx="1671630" cy="2089538"/>
          </a:xfrm>
          <a:prstGeom prst="rect">
            <a:avLst/>
          </a:prstGeom>
          <a:noFill/>
        </p:spPr>
      </p:pic>
      <p:pic>
        <p:nvPicPr>
          <p:cNvPr id="20483" name="Picture 3" descr="C:\Users\валера\Desktop\родители\прппрпр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2500306"/>
            <a:ext cx="2000264" cy="1785950"/>
          </a:xfrm>
          <a:prstGeom prst="rect">
            <a:avLst/>
          </a:prstGeom>
          <a:noFill/>
        </p:spPr>
      </p:pic>
      <p:pic>
        <p:nvPicPr>
          <p:cNvPr id="20484" name="Picture 4" descr="C:\Users\валера\Desktop\родители\имаеп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2428868"/>
            <a:ext cx="2000264" cy="207170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611560" y="4725144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Знакомим детей с правилом: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Звуки мы произносим и слышим, а буквы видим    и пишем».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Знакомство с согласными звуками.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festival.1september.ru/articles/525290/img6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55776" y="2276872"/>
            <a:ext cx="36004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Символика  согласных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ДОМ\Desktop\image003_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2220247" cy="2664296"/>
          </a:xfrm>
          <a:prstGeom prst="rect">
            <a:avLst/>
          </a:prstGeom>
          <a:noFill/>
        </p:spPr>
      </p:pic>
      <p:pic>
        <p:nvPicPr>
          <p:cNvPr id="3075" name="Picture 3" descr="C:\Users\ДОМ\Desktop\image00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5809" y="1844824"/>
            <a:ext cx="2220247" cy="2664296"/>
          </a:xfrm>
          <a:prstGeom prst="rect">
            <a:avLst/>
          </a:prstGeom>
          <a:noFill/>
        </p:spPr>
      </p:pic>
      <p:pic>
        <p:nvPicPr>
          <p:cNvPr id="6" name="Рисунок 5" descr="C:\Users\ДОМ\Desktop\b7773e584df2f9497b3d06f85ee7823b.jpg"/>
          <p:cNvPicPr/>
          <p:nvPr/>
        </p:nvPicPr>
        <p:blipFill>
          <a:blip r:embed="rId4" cstate="print"/>
          <a:srcRect b="195"/>
          <a:stretch>
            <a:fillRect/>
          </a:stretch>
        </p:blipFill>
        <p:spPr bwMode="auto">
          <a:xfrm>
            <a:off x="5220072" y="3717032"/>
            <a:ext cx="3208015" cy="256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Мои документы\Рабочий стол\Без названия (1).png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2857488" y="1807765"/>
            <a:ext cx="2214578" cy="2084309"/>
          </a:xfrm>
          <a:prstGeom prst="rect">
            <a:avLst/>
          </a:prstGeom>
          <a:noFill/>
        </p:spPr>
      </p:pic>
      <p:pic>
        <p:nvPicPr>
          <p:cNvPr id="1027" name="Picture 3" descr="D:\Мои документы\Рабочий стол\Без названия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1928802"/>
            <a:ext cx="1785950" cy="1758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Звуковой анализ слов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обратные слоги, имеющие значение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прямые слоги, также имеющие значение (мо, ну, на);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односложные слова без стечения согласных (сок, сон, дом,  сом, зуб, кот);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двусложные слова с прямыми открытыми словами (сито, ваза, дуга);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Односложные слова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 стечением согласных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стул,слон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кран);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Двусложные слова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 стечением (слово);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трёхсложные с прямыми открытыми слогами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(радуга).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8924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Проводить анализ слова следует в определенной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последовательности: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Произнеси слово и послушай его.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того, как начнется вычленение звуков из слова, педагог должен убедиться в том, что ребенок произносит слово правильно.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Произнеси слово по слогам.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Выдели (протяни) первый звук в слове, назови его, охарактеризуй.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Обозначь выделенный звук фишкой.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Протяни (выдели) второй звук в слове, охарактеризуй его и т.д.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Прочитай по фишкам слово целиком.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Ответь на вопросы: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сколько всего звуков в слове?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сколько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гласных звуков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 Назови какие?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сколько согласных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звуков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  Назови какие?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сколько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слогов в слове? ( Сколько гласных звуков ,столько и слогов)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Знакомство с буквами.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ДОМ\Desktop\3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3087" y="2082006"/>
            <a:ext cx="5457825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Основные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овладение нормами и правилами родного языка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В старшей группе</a:t>
            </a:r>
            <a:r>
              <a:rPr lang="ru-RU" dirty="0" smtClean="0"/>
              <a:t> приобретение  навыков звукового анализа слов различной звуковой конструкции, дифференциации гласных, твердых и мягких согласных звуков.</a:t>
            </a:r>
          </a:p>
          <a:p>
            <a:r>
              <a:rPr lang="ru-RU" u="sng" dirty="0" smtClean="0"/>
              <a:t>В подготовительной группе</a:t>
            </a:r>
            <a:r>
              <a:rPr lang="ru-RU" dirty="0" smtClean="0"/>
              <a:t> знакомство со всеми буквами русского алфавита </a:t>
            </a:r>
            <a:r>
              <a:rPr lang="ru-RU" dirty="0" smtClean="0"/>
              <a:t>,овладение </a:t>
            </a:r>
            <a:r>
              <a:rPr lang="ru-RU" dirty="0" smtClean="0"/>
              <a:t>слоговым и слитным способами чтения.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08720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Написать букву в воздухе, на столе;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Выложить печатную букву из карандашей, счётных палочек, шнурков, верёвочек;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Написать букву пальчиком на манке или другой мелкой крупе;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Выложить букву из крупных и мелких пуговиц, бусинок,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фасоли и другие мелкие предметы;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Обрывать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 бумаги образ буквы;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Получить в подарок букву;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Угостить фигурным печеньем в виде буквы;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Вылепить из пластилина, теста;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Написать на плакате букву разных размеров, разного цвета: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Выбрать (подчеркнуть) нужную букву в тексте.</a:t>
            </a:r>
          </a:p>
        </p:txBody>
      </p:sp>
      <p:pic>
        <p:nvPicPr>
          <p:cNvPr id="2050" name="Picture 2" descr="C:\Users\ДОМ\Desktop\index_clip_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222121"/>
            <a:ext cx="7856959" cy="1400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Обучение грамоте  проводится исключительно на материале звуков, правильно произносимых всеми  детьми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т.е последовательность изучения звуков и букв проходит в соответствии с формированием звуков в онтогенезе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Соотнесение буквы со звуком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сочетание из двух букв, обозначающих гласные звуки;(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АУ,ИА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сочетание гласного с согласным в обратном слоге;(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АМ, 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сочетание согласного с гласным в прямом слоге;(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НА,ТЫ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односложные слова по типу СГС;(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двухсложные и трехсложные слова, состоящие из открытых слогов;(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МАМА, НАТАША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двухсложные и трехсложные слова, состоящие из открытого и закрытого слогов; 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двухсложные слова со стечением согласных;(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ФАНТИК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трехсложные со стечением согласных; 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ФАБРИКА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простое двусоставное предложение без предлога;(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МОЙ ЗАЙКА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простое предложение из 3-4 слов без предлога;(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ЭТО МОЙ КОТ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простое предложение из 3-4 слов с предлогом; 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 КУСТА ЗАЙКА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называние слов с изучаемым звуком;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позиции данного звука в словах;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знакомство с буквой посредством художественного слова;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закрепление зрительного образа буквы путем выкладывания ее из счетных палочек, веревочек, цепочек, палочек и т. п.;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печатание буквы (слогов, слов, предложений);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звукобуквенный анализ слов с выкладыванием схем и с после­дующей заменой фишек уже знакомыми буквами;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подбор слов к предложенным схемам с частично вписанными буквами;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упражнение на преобразование слов путем замены одной буквы;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составление и печатание слов с данным слогом;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составление и печатание слов из разрозненных слогов;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дописывание элементов букв, «зашумленные» буквы, ребусы.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85698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Рекомендации по обучению грамоте детей. 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1. Путь дошкольника к грамоте лежит через игры в звуки и буквы. Ведь письмо это перевод звуков речи в буквы, а чтение это перевод букв в звучащую речь.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Знакомству и работе ребенка с буквами предшествует звуковой период обучения.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Играя с ребенком в звуки, полагайтесь, прежде всего, на собственный слух.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смешивайте понятие звук и буква. Помните: звук мы слышим и произносим, а букву - видим и можем ее писать.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Знакомя с буквами, давайте только печатные образцы.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Будьте щедрыми на похвалу, отмечайте даже мельчайшие изменения  ребенка, выражайте свою радость и уверенность в его дальнейших успехах.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Разумная требовательность взрослого будет только на пользу ребенку.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479776"/>
          </a:xfrm>
        </p:spPr>
        <p:txBody>
          <a:bodyPr>
            <a:norm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Спасибо за внимание.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одержание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звуковой стороны речи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Полная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фонематических процессов,;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Готовность к звукобуквенному анализу и синтезу звукового состава речи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Знакомство детей с терминами: "звук", «буква», "слог", "слово", "предложение", звуки гласные, согласные, твердые, мягкие, глухие, звонкие. Формировать умение работать со схемой слова, разрезной азбукой и владеть навыками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послогового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чтения.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Подготовительный этап (неречевые звуки)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Добуквенный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период (звуки речи)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знакомство с гласными звуками.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знакомство с согласными звуками.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Буквенный период (звук-буква)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-знакомство с буквами.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Подготовительный этап.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звуки сильно контрастные по звучанию (дудка-барабан);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звуки близкие по звучанию (большой бубен - маленький бубен);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узнавание и дифференциация различных шумов (шуршание бумаги, болоньевой куртки, фольги; стук карандашей, ручек, ложек:)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Предлагаемые игры: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"Узнай, что звучит?", "Где звучит колокольчик?", "Покажи картинку", "Громко - тихо", "Кто сказал?":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4582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 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Знакомство с гласными звуками</a:t>
            </a:r>
            <a:r>
              <a:rPr lang="ru-RU" sz="36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643050"/>
            <a:ext cx="3008313" cy="3767150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Ткаченко Т.А. Специальная зрительная символика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91880" y="2204864"/>
            <a:ext cx="5423520" cy="320533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воздух не встречает препятствий -звук гласный (используем карточку красного цвета).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образовании звука участвует голос.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D:\Мои документы\Рабочий стол\c49f90eb-fd1a-406b-83a6-824a4eab05b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28868"/>
            <a:ext cx="321471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786182" y="1357299"/>
            <a:ext cx="4929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764704"/>
            <a:ext cx="239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548680"/>
            <a:ext cx="8094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Знакомство с гласными звуками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1214422"/>
            <a:ext cx="4911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русском языке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гласных звуко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[а]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[о]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[у]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[э]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</a:t>
            </a:r>
            <a:r>
              <a:rPr lang="ru-RU" sz="2400" b="1" dirty="0" err="1" smtClean="0">
                <a:solidFill>
                  <a:srgbClr val="FF0000"/>
                </a:solidFill>
              </a:rPr>
              <a:t>ы</a:t>
            </a:r>
            <a:r>
              <a:rPr lang="ru-RU" sz="2400" b="1" dirty="0" smtClean="0">
                <a:solidFill>
                  <a:srgbClr val="FF0000"/>
                </a:solidFill>
              </a:rPr>
              <a:t>]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[и]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725144"/>
            <a:ext cx="792088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А-О-У-Э -Ы-И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 ЗВУКИ ГЛАСНЫЕ МОИ.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ИХ НЕТРУДНО ПЕРЕЧЕСТЬ.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ГЛАСНЫХ ЗВУКОВ РОВНО ШЕСТЬ.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314726"/>
            <a:ext cx="91440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Звуков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 е, ё,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 ] 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быв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ает НИКОГДА 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0" u="none" strike="noStrike" cap="none" normalizeH="0" baseline="0" dirty="0" smtClean="0">
              <a:ln>
                <a:noFill/>
              </a:ln>
              <a:solidFill>
                <a:srgbClr val="0D0D0D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обозначения гласных звуков на письме в русском языке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букв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D0D0D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D0D0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79512" y="1556792"/>
            <a:ext cx="381642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гласные I РЯДА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обозначают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твёрдость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согласных звуков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5436096" y="1556792"/>
            <a:ext cx="3563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гласные II РЯДА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обозначают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мягкость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согласных звуков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683568" y="2708920"/>
            <a:ext cx="252028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6228184" y="2708920"/>
            <a:ext cx="237626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ё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ю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50431"/>
            <a:ext cx="9144000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Звуков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 е, ё,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 ] 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быв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ает НИКОГДА 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0" u="none" strike="noStrike" cap="none" normalizeH="0" baseline="0" dirty="0" smtClean="0">
              <a:ln>
                <a:noFill/>
              </a:ln>
              <a:solidFill>
                <a:srgbClr val="0D0D0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79512" y="1864568"/>
            <a:ext cx="38164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5436096" y="1864568"/>
            <a:ext cx="3563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683568" y="3940026"/>
            <a:ext cx="25202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6228184" y="3940026"/>
            <a:ext cx="23762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836712"/>
            <a:ext cx="86409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4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ЙОТИРОВАННЫЕ ЗВУКИ 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гласные буквы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е, ё,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обозначают два звука, если они стоят: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начале слова (юг, яма, Емеля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гласных (заявка, приют, Пелагея), а могут  обозначать один звук, после согласного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букв Ь, Ъ (вьюга, въезд).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699</TotalTime>
  <Words>832</Words>
  <Application>Microsoft Office PowerPoint</Application>
  <PresentationFormat>Экран (4:3)</PresentationFormat>
  <Paragraphs>164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Слайд 1</vt:lpstr>
      <vt:lpstr>Основные задачи</vt:lpstr>
      <vt:lpstr>Содержание</vt:lpstr>
      <vt:lpstr>этапы</vt:lpstr>
      <vt:lpstr>Подготовительный этап.  </vt:lpstr>
      <vt:lpstr>   Знакомство с гласными звуками. </vt:lpstr>
      <vt:lpstr>Слайд 7</vt:lpstr>
      <vt:lpstr>Слайд 8</vt:lpstr>
      <vt:lpstr>Слайд 9</vt:lpstr>
      <vt:lpstr>Игры:</vt:lpstr>
      <vt:lpstr>порядок работы над гласными звуками</vt:lpstr>
      <vt:lpstr>Позиция звука в слове</vt:lpstr>
      <vt:lpstr>Слайд 13</vt:lpstr>
      <vt:lpstr>Слайд 14</vt:lpstr>
      <vt:lpstr>Знакомство с согласными звуками.</vt:lpstr>
      <vt:lpstr>Символика  согласных</vt:lpstr>
      <vt:lpstr>Звуковой анализ слов</vt:lpstr>
      <vt:lpstr>Слайд 18</vt:lpstr>
      <vt:lpstr>Знакомство с буквами. </vt:lpstr>
      <vt:lpstr>Слайд 20</vt:lpstr>
      <vt:lpstr>Слайд 21</vt:lpstr>
      <vt:lpstr>Соотнесение буквы со звуком</vt:lpstr>
      <vt:lpstr>задания</vt:lpstr>
      <vt:lpstr>Слайд 24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обучению грамоте детей старшего дошкольного возраста</dc:title>
  <dc:creator>мая</dc:creator>
  <cp:lastModifiedBy>админ</cp:lastModifiedBy>
  <cp:revision>84</cp:revision>
  <dcterms:created xsi:type="dcterms:W3CDTF">2015-10-28T09:57:24Z</dcterms:created>
  <dcterms:modified xsi:type="dcterms:W3CDTF">2024-02-07T06:46:10Z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358528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