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CACFDA-4888-4E73-88D7-F0B7965FCD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085184"/>
            <a:ext cx="6696744" cy="10081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/>
              <a:t>Учитель-логопед</a:t>
            </a:r>
          </a:p>
          <a:p>
            <a:pPr algn="r"/>
            <a:r>
              <a:rPr lang="ru-RU" b="1" dirty="0" smtClean="0"/>
              <a:t> МАДОУ №18 г. Туймазы </a:t>
            </a:r>
          </a:p>
          <a:p>
            <a:pPr algn="r"/>
            <a:r>
              <a:rPr lang="ru-RU" b="1" dirty="0" err="1" smtClean="0"/>
              <a:t>Минигулова</a:t>
            </a:r>
            <a:r>
              <a:rPr lang="ru-RU" b="1" dirty="0" smtClean="0"/>
              <a:t> Н.В.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3"/>
            <a:ext cx="7560840" cy="24482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АРТИКУЛЯЦИОННАЯ ГИМНАСТИКА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697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1" cy="612068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УВАЖАЕМЫЕ РОДИТЕЛИ!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Артикуляционная  гимнастика – </a:t>
            </a:r>
            <a:r>
              <a:rPr lang="ru-RU" sz="1600" i="1" dirty="0" smtClean="0">
                <a:effectLst/>
              </a:rPr>
              <a:t>важный подготовительный этап 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в работе над постановкой звуков, поэтому развитию артикуляционной моторики следует уделить должное внимание.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Комплекс  упражнений, представленный в</a:t>
            </a:r>
            <a:r>
              <a:rPr lang="en-US" sz="1600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 этой презентации,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поможет Вашему ребёнку привести в порядок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мышцы артикуляционного аппарата.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 презентации к каждому упражнению дано подробное описание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и необходимые фото. Важные нюансы правильного  выполнения  артикуляционных  упражнений выделены в </a:t>
            </a:r>
            <a:r>
              <a:rPr lang="ru-RU" sz="1600" i="1" dirty="0" smtClean="0">
                <a:effectLst/>
              </a:rPr>
              <a:t>примечаниях</a:t>
            </a:r>
            <a:r>
              <a:rPr lang="ru-RU" sz="1600" dirty="0" smtClean="0">
                <a:effectLst/>
              </a:rPr>
              <a:t>,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не пренебрегайте ими!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Комплекс  упражнений выполняется </a:t>
            </a:r>
            <a:r>
              <a:rPr lang="ru-RU" sz="1600" i="1" dirty="0" smtClean="0">
                <a:effectLst/>
              </a:rPr>
              <a:t>перед зеркалом </a:t>
            </a:r>
            <a:r>
              <a:rPr lang="ru-RU" sz="1600" dirty="0" smtClean="0">
                <a:effectLst/>
              </a:rPr>
              <a:t>3-4 раза в день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по 10-15 раз каждое упражнение. Обращаю  Ваше  внимание  на то,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что заниматься  артикуляционной  гимнастикой  нужно </a:t>
            </a:r>
            <a:br>
              <a:rPr lang="ru-RU" sz="1600" dirty="0" smtClean="0">
                <a:effectLst/>
              </a:rPr>
            </a:br>
            <a:r>
              <a:rPr lang="ru-RU" sz="1600" i="1" dirty="0" smtClean="0">
                <a:effectLst/>
              </a:rPr>
              <a:t>на протяжении всего курса занятий с логопедом,</a:t>
            </a:r>
            <a:r>
              <a:rPr lang="ru-RU" sz="1600" dirty="0" smtClean="0">
                <a:effectLst/>
              </a:rPr>
              <a:t> и  чем чаще,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тем лучше. Занятия должны проходить в </a:t>
            </a:r>
            <a:r>
              <a:rPr lang="ru-RU" sz="1600" i="1" dirty="0" smtClean="0">
                <a:effectLst/>
              </a:rPr>
              <a:t>игровой форме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Не расстраивайтесь, если вдруг  какое-то упражнение  не получается, ведь для этого нужно  время, терпение  и желание, </a:t>
            </a:r>
            <a:br>
              <a:rPr lang="ru-RU" sz="1600" dirty="0" smtClean="0">
                <a:effectLst/>
              </a:rPr>
            </a:br>
            <a:r>
              <a:rPr lang="ru-RU" sz="1600" i="1" dirty="0" smtClean="0">
                <a:effectLst/>
              </a:rPr>
              <a:t>ежедневная </a:t>
            </a:r>
            <a:r>
              <a:rPr lang="ru-RU" sz="1600" dirty="0" smtClean="0">
                <a:effectLst/>
              </a:rPr>
              <a:t>тренировка,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но  главное – позитивное настроение!</a:t>
            </a:r>
            <a:br>
              <a:rPr lang="ru-RU" sz="1600" dirty="0" smtClean="0">
                <a:effectLst/>
              </a:rPr>
            </a:br>
            <a:r>
              <a:rPr lang="ru-RU" sz="800" dirty="0" smtClean="0">
                <a:effectLst/>
              </a:rPr>
              <a:t/>
            </a:r>
            <a:br>
              <a:rPr lang="ru-RU" sz="800" dirty="0" smtClean="0">
                <a:effectLst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</a:rPr>
              <a:t>Желаю  успехов!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oganimation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164288" y="4797152"/>
            <a:ext cx="1584176" cy="180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72808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1. УПРАЖНЕНИЕ «ЛОШАДКА».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Улыбнуться, открыть </a:t>
            </a:r>
            <a:r>
              <a:rPr lang="ru-RU" sz="1600" dirty="0">
                <a:effectLst/>
              </a:rPr>
              <a:t>рот и </a:t>
            </a:r>
            <a:r>
              <a:rPr lang="ru-RU" sz="1600" dirty="0" smtClean="0">
                <a:effectLst/>
              </a:rPr>
              <a:t>пощёлкать языком.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(«лошадка скачет»).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Упражнение </a:t>
            </a:r>
            <a:r>
              <a:rPr lang="ru-RU" sz="1600" dirty="0">
                <a:effectLst/>
              </a:rPr>
              <a:t>выполняется </a:t>
            </a:r>
            <a:r>
              <a:rPr lang="ru-RU" sz="1600" dirty="0" smtClean="0">
                <a:effectLst/>
              </a:rPr>
              <a:t>сначала: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а) </a:t>
            </a:r>
            <a:r>
              <a:rPr lang="ru-RU" sz="1600" dirty="0">
                <a:effectLst/>
              </a:rPr>
              <a:t>медленно </a:t>
            </a:r>
            <a:r>
              <a:rPr lang="ru-RU" sz="1600" dirty="0" smtClean="0">
                <a:effectLst/>
              </a:rPr>
              <a:t>(«лошадка идёт шагом»);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  б) быстро («лошадка </a:t>
            </a:r>
            <a:r>
              <a:rPr lang="ru-RU" sz="1600" dirty="0">
                <a:effectLst/>
              </a:rPr>
              <a:t>скачет быстрее</a:t>
            </a:r>
            <a:r>
              <a:rPr lang="ru-RU" sz="1600" dirty="0" smtClean="0">
                <a:effectLst/>
              </a:rPr>
              <a:t>»);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в) пощёлкать самым кончиком языка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(«жеребёнок скачет»).</a:t>
            </a:r>
            <a:br>
              <a:rPr lang="ru-RU" sz="1600" dirty="0" smtClean="0">
                <a:effectLst/>
              </a:rPr>
            </a:br>
            <a:r>
              <a:rPr lang="ru-RU" sz="1600" i="1" u="sng" dirty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>
                <a:effectLst/>
              </a:rPr>
              <a:t> Нижняя челюсть остается </a:t>
            </a:r>
            <a:r>
              <a:rPr lang="ru-RU" sz="1600" i="1" dirty="0">
                <a:effectLst/>
              </a:rPr>
              <a:t>неподвижной</a:t>
            </a:r>
            <a:r>
              <a:rPr lang="ru-RU" sz="1600" dirty="0">
                <a:effectLst/>
              </a:rPr>
              <a:t>,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губы </a:t>
            </a:r>
            <a:r>
              <a:rPr lang="ru-RU" sz="1600" dirty="0">
                <a:effectLst/>
              </a:rPr>
              <a:t>в </a:t>
            </a:r>
            <a:r>
              <a:rPr lang="ru-RU" sz="1600" i="1" dirty="0">
                <a:effectLst/>
              </a:rPr>
              <a:t>улыбке</a:t>
            </a:r>
            <a:r>
              <a:rPr lang="ru-RU" sz="1600" dirty="0">
                <a:effectLst/>
              </a:rPr>
              <a:t>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2664296" cy="244827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40768"/>
            <a:ext cx="3346450" cy="2448272"/>
          </a:xfrm>
        </p:spPr>
      </p:pic>
    </p:spTree>
    <p:extLst>
      <p:ext uri="{BB962C8B-B14F-4D97-AF65-F5344CB8AC3E}">
        <p14:creationId xmlns="" xmlns:p14="http://schemas.microsoft.com/office/powerpoint/2010/main" val="26089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5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2. УПРАЖНЕНИЕ «ГРИБОК».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Улыбнуться</a:t>
            </a:r>
            <a:r>
              <a:rPr lang="ru-RU" sz="1600" dirty="0" smtClean="0">
                <a:effectLst/>
              </a:rPr>
              <a:t>, открыть рот, </a:t>
            </a:r>
            <a:r>
              <a:rPr lang="ru-RU" sz="1600" i="1" dirty="0" smtClean="0">
                <a:effectLst/>
              </a:rPr>
              <a:t>«приклеить» </a:t>
            </a:r>
            <a:r>
              <a:rPr lang="ru-RU" sz="1600" dirty="0" smtClean="0">
                <a:effectLst/>
              </a:rPr>
              <a:t>к нёбу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широкий язык и опустить нижнюю челюсть </a:t>
            </a:r>
            <a:r>
              <a:rPr lang="ru-RU" sz="1600" i="1" dirty="0" smtClean="0">
                <a:effectLst/>
              </a:rPr>
              <a:t>как можно ниже</a:t>
            </a:r>
            <a:r>
              <a:rPr lang="ru-RU" sz="1600" dirty="0" smtClean="0">
                <a:effectLst/>
              </a:rPr>
              <a:t>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i="1" dirty="0" smtClean="0">
                <a:effectLst/>
              </a:rPr>
              <a:t>натягивая  </a:t>
            </a:r>
            <a:r>
              <a:rPr lang="ru-RU" sz="1600" dirty="0" smtClean="0">
                <a:effectLst/>
              </a:rPr>
              <a:t>при </a:t>
            </a:r>
            <a:r>
              <a:rPr lang="ru-RU" sz="1600" dirty="0">
                <a:effectLst/>
              </a:rPr>
              <a:t>этом подъязычную складку.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 Язык не просто поднимается к нёбу, а работает, как </a:t>
            </a:r>
            <a:r>
              <a:rPr lang="ru-RU" sz="1600" i="1" dirty="0" smtClean="0">
                <a:effectLst/>
              </a:rPr>
              <a:t>присоска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Та же «Лошадка», только без щелчка.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При выполнении упражнения подъязычная складка </a:t>
            </a:r>
            <a:r>
              <a:rPr lang="ru-RU" sz="1600" i="1" dirty="0" smtClean="0">
                <a:effectLst/>
              </a:rPr>
              <a:t>обязательно</a:t>
            </a:r>
            <a:r>
              <a:rPr lang="ru-RU" sz="1600" dirty="0" smtClean="0">
                <a:effectLst/>
              </a:rPr>
              <a:t> должна </a:t>
            </a:r>
            <a:r>
              <a:rPr lang="ru-RU" sz="1600" i="1" dirty="0" smtClean="0">
                <a:effectLst/>
              </a:rPr>
              <a:t>натягиваться. 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</a:t>
            </a:r>
            <a:br>
              <a:rPr lang="ru-RU" sz="1600" dirty="0">
                <a:effectLst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8760"/>
            <a:ext cx="3346450" cy="24482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68760"/>
            <a:ext cx="3346450" cy="2455515"/>
          </a:xfrm>
        </p:spPr>
      </p:pic>
    </p:spTree>
    <p:extLst>
      <p:ext uri="{BB962C8B-B14F-4D97-AF65-F5344CB8AC3E}">
        <p14:creationId xmlns="" xmlns:p14="http://schemas.microsoft.com/office/powerpoint/2010/main" val="37535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3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3. УПРАЖНЕНИЕ «МАЛЯР».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Улыбнуться, открыть рот, </a:t>
            </a:r>
            <a:r>
              <a:rPr lang="ru-RU" sz="1600" dirty="0" smtClean="0">
                <a:effectLst/>
              </a:rPr>
              <a:t>кончиком </a:t>
            </a:r>
            <a:r>
              <a:rPr lang="ru-RU" sz="1600" dirty="0">
                <a:effectLst/>
              </a:rPr>
              <a:t>языка </a:t>
            </a:r>
            <a:r>
              <a:rPr lang="ru-RU" sz="1600" dirty="0" smtClean="0">
                <a:effectLst/>
              </a:rPr>
              <a:t>«покрасить»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твёрдое  нёбо </a:t>
            </a:r>
            <a:r>
              <a:rPr lang="ru-RU" sz="1600" dirty="0">
                <a:effectLst/>
              </a:rPr>
              <a:t>от зубов </a:t>
            </a:r>
            <a:r>
              <a:rPr lang="ru-RU" sz="1600" dirty="0" smtClean="0">
                <a:effectLst/>
              </a:rPr>
              <a:t>до мягкого нёба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 направлении «назад-вперёд» несколько раз. </a:t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Язык </a:t>
            </a:r>
            <a:r>
              <a:rPr lang="ru-RU" sz="1600" i="1" dirty="0" smtClean="0">
                <a:effectLst/>
              </a:rPr>
              <a:t>не выскакивает </a:t>
            </a:r>
            <a:r>
              <a:rPr lang="ru-RU" sz="1600" dirty="0" smtClean="0">
                <a:effectLst/>
              </a:rPr>
              <a:t>за зубы, нижняя челюсть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остаётся </a:t>
            </a:r>
            <a:r>
              <a:rPr lang="ru-RU" sz="1600" i="1" dirty="0" smtClean="0">
                <a:effectLst/>
              </a:rPr>
              <a:t>неподвижной</a:t>
            </a:r>
            <a:r>
              <a:rPr lang="ru-RU" sz="1600" dirty="0" smtClean="0">
                <a:effectLst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2520279" cy="338437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980728"/>
            <a:ext cx="2376264" cy="3384376"/>
          </a:xfrm>
        </p:spPr>
      </p:pic>
    </p:spTree>
    <p:extLst>
      <p:ext uri="{BB962C8B-B14F-4D97-AF65-F5344CB8AC3E}">
        <p14:creationId xmlns="" xmlns:p14="http://schemas.microsoft.com/office/powerpoint/2010/main" val="7891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88831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4. УПРАЖНЕНИЕ «ЧАШЕЧКА».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Открыть широко рот, высунуть язык.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Кончик </a:t>
            </a:r>
            <a:r>
              <a:rPr lang="ru-RU" sz="1600" dirty="0">
                <a:effectLst/>
              </a:rPr>
              <a:t>и боковые края языка приподнять: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получится «чашечка».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Подержать язык в </a:t>
            </a:r>
            <a:r>
              <a:rPr lang="ru-RU" sz="1600" dirty="0">
                <a:effectLst/>
              </a:rPr>
              <a:t>таком положении секунд 10.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«Чашечка» должна удерживаться  </a:t>
            </a:r>
            <a:r>
              <a:rPr lang="ru-RU" sz="1600" i="1" dirty="0" smtClean="0">
                <a:effectLst/>
              </a:rPr>
              <a:t>навесу</a:t>
            </a:r>
            <a:r>
              <a:rPr lang="ru-RU" sz="1600" dirty="0" smtClean="0">
                <a:effectLst/>
              </a:rPr>
              <a:t>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без поддержки губ и зубов.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14438"/>
            <a:ext cx="3168352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196752"/>
            <a:ext cx="3527376" cy="2520280"/>
          </a:xfrm>
        </p:spPr>
      </p:pic>
    </p:spTree>
    <p:extLst>
      <p:ext uri="{BB962C8B-B14F-4D97-AF65-F5344CB8AC3E}">
        <p14:creationId xmlns="" xmlns:p14="http://schemas.microsoft.com/office/powerpoint/2010/main" val="39660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3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5. УПРАЖНЕНИЕ «КИСКА СЕРДИТСЯ».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Улыбнуться, о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</a:t>
            </a:r>
            <a:r>
              <a:rPr lang="ru-RU" sz="1600" dirty="0" smtClean="0">
                <a:effectLst/>
              </a:rPr>
              <a:t>крыть </a:t>
            </a:r>
            <a:r>
              <a:rPr lang="ru-RU" sz="1600" dirty="0">
                <a:effectLst/>
              </a:rPr>
              <a:t>рот. Кончик языка находится за </a:t>
            </a:r>
            <a:r>
              <a:rPr lang="ru-RU" sz="1600" dirty="0" smtClean="0">
                <a:effectLst/>
              </a:rPr>
              <a:t>зубами и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упирается </a:t>
            </a:r>
            <a:r>
              <a:rPr lang="ru-RU" sz="1600" dirty="0">
                <a:effectLst/>
              </a:rPr>
              <a:t>в нижние </a:t>
            </a:r>
            <a:r>
              <a:rPr lang="ru-RU" sz="1600" dirty="0" smtClean="0">
                <a:effectLst/>
              </a:rPr>
              <a:t>зубы, а спинка языка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выгибается вверх, как </a:t>
            </a:r>
            <a:r>
              <a:rPr lang="ru-RU" sz="1600" dirty="0">
                <a:effectLst/>
              </a:rPr>
              <a:t>спинка у кошки, когда она сердится</a:t>
            </a:r>
            <a:r>
              <a:rPr lang="ru-RU" sz="1600" dirty="0" smtClean="0">
                <a:effectLst/>
              </a:rPr>
              <a:t>.</a:t>
            </a:r>
            <a:r>
              <a:rPr lang="ru-RU" sz="1600" dirty="0">
                <a:effectLst/>
              </a:rPr>
              <a:t>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Чередовать  </a:t>
            </a:r>
            <a:r>
              <a:rPr lang="ru-RU" sz="1600" dirty="0">
                <a:effectLst/>
              </a:rPr>
              <a:t>положение  языка </a:t>
            </a:r>
            <a:r>
              <a:rPr lang="ru-RU" sz="1600" dirty="0" smtClean="0">
                <a:effectLst/>
              </a:rPr>
              <a:t>«</a:t>
            </a:r>
            <a:r>
              <a:rPr lang="ru-RU" sz="1600" dirty="0">
                <a:effectLst/>
              </a:rPr>
              <a:t>киска рассердилась</a:t>
            </a:r>
            <a:r>
              <a:rPr lang="ru-RU" sz="1600" dirty="0" smtClean="0">
                <a:effectLst/>
              </a:rPr>
              <a:t>»,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«киска спряталась» (закрыть рот).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Язык </a:t>
            </a:r>
            <a:r>
              <a:rPr lang="ru-RU" sz="1600" i="1" dirty="0" smtClean="0">
                <a:effectLst/>
              </a:rPr>
              <a:t>не прикусывать </a:t>
            </a:r>
            <a:r>
              <a:rPr lang="ru-RU" sz="1600" dirty="0" smtClean="0">
                <a:effectLst/>
              </a:rPr>
              <a:t>ни губами, ни зубами,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губы </a:t>
            </a:r>
            <a:r>
              <a:rPr lang="ru-RU" sz="1600" i="1" dirty="0" smtClean="0">
                <a:effectLst/>
              </a:rPr>
              <a:t>в улыбке</a:t>
            </a:r>
            <a:r>
              <a:rPr lang="ru-RU" sz="1600" dirty="0" smtClean="0">
                <a:effectLst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1872208" cy="252028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3563491" cy="2448272"/>
          </a:xfrm>
        </p:spPr>
      </p:pic>
    </p:spTree>
    <p:extLst>
      <p:ext uri="{BB962C8B-B14F-4D97-AF65-F5344CB8AC3E}">
        <p14:creationId xmlns="" xmlns:p14="http://schemas.microsoft.com/office/powerpoint/2010/main" val="15825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7406208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УПРАЖНЕНИЕ «ИГОЛОЧКА».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Открыть рот, язык высунуть вперёд</a:t>
            </a:r>
            <a:r>
              <a:rPr lang="ru-RU" sz="1600" dirty="0">
                <a:effectLst/>
              </a:rPr>
              <a:t>. </a:t>
            </a:r>
            <a:r>
              <a:rPr lang="ru-RU" sz="1600" dirty="0" smtClean="0">
                <a:effectLst/>
              </a:rPr>
              <a:t>Напрягать </a:t>
            </a:r>
            <a:r>
              <a:rPr lang="ru-RU" sz="1600" dirty="0">
                <a:effectLst/>
              </a:rPr>
              <a:t>мышцы </a:t>
            </a:r>
            <a:r>
              <a:rPr lang="ru-RU" sz="1600" dirty="0" smtClean="0">
                <a:effectLst/>
              </a:rPr>
              <a:t>языка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и </a:t>
            </a:r>
            <a:r>
              <a:rPr lang="ru-RU" sz="1600" dirty="0" smtClean="0">
                <a:effectLst/>
              </a:rPr>
              <a:t>делать </a:t>
            </a:r>
            <a:r>
              <a:rPr lang="ru-RU" sz="1600" dirty="0">
                <a:effectLst/>
              </a:rPr>
              <a:t>его узким. </a:t>
            </a:r>
            <a:r>
              <a:rPr lang="ru-RU" sz="1600" dirty="0" smtClean="0">
                <a:effectLst/>
              </a:rPr>
              <a:t>Удерживать язык « иголочкой» секунд 10.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Язык удерживать «иголочкой»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навесу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                     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 прикусывая  его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зубами, ни губами. </a:t>
            </a:r>
            <a:endParaRPr lang="ru-RU" sz="1600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Содержимое 5" descr="igolochk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52736"/>
            <a:ext cx="3346450" cy="324035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07" y="1052736"/>
            <a:ext cx="3301285" cy="3240360"/>
          </a:xfrm>
        </p:spPr>
      </p:pic>
    </p:spTree>
    <p:extLst>
      <p:ext uri="{BB962C8B-B14F-4D97-AF65-F5344CB8AC3E}">
        <p14:creationId xmlns="" xmlns:p14="http://schemas.microsoft.com/office/powerpoint/2010/main" val="39855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7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УПРАЖНЕНИЕ «ЛОПАТОЧКА».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Открыть рот, положить и расслабить язык на нижнюю губу.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Подержать в таком положении секунд 10.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 прикусывать язык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губами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зубами.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</a:t>
            </a:r>
            <a:r>
              <a:rPr lang="ru-RU" sz="1600" dirty="0" smtClean="0">
                <a:effectLst/>
              </a:rPr>
              <a:t>Следить</a:t>
            </a:r>
            <a:r>
              <a:rPr lang="ru-RU" sz="1600" dirty="0">
                <a:effectLst/>
              </a:rPr>
              <a:t>, чтобы язык </a:t>
            </a:r>
            <a:r>
              <a:rPr lang="ru-RU" sz="1600" i="1" dirty="0">
                <a:effectLst/>
              </a:rPr>
              <a:t>не дрожал</a:t>
            </a:r>
            <a:r>
              <a:rPr lang="ru-RU" sz="1600" dirty="0">
                <a:effectLst/>
              </a:rPr>
              <a:t>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i="1" u="sng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lopatk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59633" y="980728"/>
            <a:ext cx="2664296" cy="2736304"/>
          </a:xfrm>
        </p:spPr>
      </p:pic>
      <p:pic>
        <p:nvPicPr>
          <p:cNvPr id="6" name="Содержимое 5" descr="lopatki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980729"/>
            <a:ext cx="3744415" cy="2736304"/>
          </a:xfrm>
        </p:spPr>
      </p:pic>
    </p:spTree>
    <p:extLst>
      <p:ext uri="{BB962C8B-B14F-4D97-AF65-F5344CB8AC3E}">
        <p14:creationId xmlns="" xmlns:p14="http://schemas.microsoft.com/office/powerpoint/2010/main" val="27260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743</TotalTime>
  <Words>52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АРТИКУЛЯЦИОННАЯ ГИМНАСТИКА</vt:lpstr>
      <vt:lpstr>УВАЖАЕМЫЕ РОДИТЕЛИ!   Артикуляционная  гимнастика – важный подготовительный этап   в работе над постановкой звуков, поэтому развитию артикуляционной моторики следует уделить должное внимание.  Комплекс  упражнений, представленный в  этой презентации,  поможет Вашему ребёнку привести в порядок  мышцы артикуляционного аппарата.  В презентации к каждому упражнению дано подробное описание  и необходимые фото. Важные нюансы правильного  выполнения  артикуляционных  упражнений выделены в примечаниях,  не пренебрегайте ими!  Комплекс  упражнений выполняется перед зеркалом 3-4 раза в день  по 10-15 раз каждое упражнение. Обращаю  Ваше  внимание  на то,  что заниматься  артикуляционной  гимнастикой  нужно  на протяжении всего курса занятий с логопедом, и  чем чаще,  тем лучше. Занятия должны проходить в игровой форме.  Не расстраивайтесь, если вдруг  какое-то упражнение  не получается, ведь для этого нужно  время, терпение  и желание,  ежедневная тренировка,  но  главное – позитивное настроение!  Желаю  успехов! </vt:lpstr>
      <vt:lpstr>1. УПРАЖНЕНИЕ «ЛОШАДКА».       Описание.  Улыбнуться, открыть рот и пощёлкать языком.  («лошадка скачет»).   Упражнение выполняется сначала:   а) медленно («лошадка идёт шагом»);     б) быстро («лошадка скачет быстрее»); в) пощёлкать самым кончиком языка  («жеребёнок скачет»). Примечание. Нижняя челюсть остается неподвижной,  губы в улыбке.   </vt:lpstr>
      <vt:lpstr>2. УПРАЖНЕНИЕ «ГРИБОК».        Описание.  Улыбнуться, открыть рот, «приклеить» к нёбу  широкий язык и опустить нижнюю челюсть как можно ниже,  натягивая  при этом подъязычную складку.  Язык не просто поднимается к нёбу, а работает, как присоска. Та же «Лошадка», только без щелчка.   Примечание.  При выполнении упражнения подъязычная складка обязательно должна натягиваться.    </vt:lpstr>
      <vt:lpstr>3. УПРАЖНЕНИЕ «МАЛЯР».         Описание. Улыбнуться, открыть рот, кончиком языка «покрасить»  твёрдое  нёбо от зубов до мягкого нёба  в направлении «назад-вперёд» несколько раз.   Примечание.  Язык не выскакивает за зубы, нижняя челюсть  остаётся неподвижной.</vt:lpstr>
      <vt:lpstr>4. УПРАЖНЕНИЕ «ЧАШЕЧКА».       Описание. Открыть широко рот, высунуть язык.  Кончик и боковые края языка приподнять:  получится «чашечка».  Подержать язык в таком положении секунд 10.   Примечание.  «Чашечка» должна удерживаться  навесу,  без поддержки губ и зубов. </vt:lpstr>
      <vt:lpstr> 5. УПРАЖНЕНИЕ «КИСКА СЕРДИТСЯ».        Описание. Улыбнуться, открыть рот. Кончик языка находится за зубами и  упирается в нижние зубы, а спинка языка  выгибается вверх, как спинка у кошки, когда она сердится.  Чередовать  положение  языка «киска рассердилась»,  «киска спряталась» (закрыть рот).   Примечание.  Язык не прикусывать ни губами, ни зубами,  губы в улыбке.</vt:lpstr>
      <vt:lpstr>6. УПРАЖНЕНИЕ «ИГОЛОЧКА».         Описание. Открыть рот, язык высунуть вперёд. Напрягать мышцы языка  и делать его узким. Удерживать язык « иголочкой» секунд 10.  Примечание.  Язык удерживать «иголочкой» навесу,                              не прикусывая  его ни зубами, ни губами. </vt:lpstr>
      <vt:lpstr>7. УПРАЖНЕНИЕ «ЛОПАТОЧКА».         Описание. Открыть рот, положить и расслабить язык на нижнюю губу.  Подержать в таком положении секунд 10.   Примечание.  Не прикусывать язык ни губами, ни зубами.       Следить, чтобы язык не дрожал.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DOC-8</dc:creator>
  <cp:lastModifiedBy>светлана</cp:lastModifiedBy>
  <cp:revision>142</cp:revision>
  <dcterms:created xsi:type="dcterms:W3CDTF">2013-09-16T05:59:06Z</dcterms:created>
  <dcterms:modified xsi:type="dcterms:W3CDTF">2015-11-12T06:27:20Z</dcterms:modified>
</cp:coreProperties>
</file>